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0" r:id="rId2"/>
    <p:sldId id="324" r:id="rId3"/>
    <p:sldId id="328" r:id="rId4"/>
    <p:sldId id="329" r:id="rId5"/>
    <p:sldId id="332" r:id="rId6"/>
    <p:sldId id="331" r:id="rId7"/>
    <p:sldId id="330" r:id="rId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katz" initials="wmk" lastIdx="1" clrIdx="0">
    <p:extLst>
      <p:ext uri="{19B8F6BF-5375-455C-9EA6-DF929625EA0E}">
        <p15:presenceInfo xmlns:p15="http://schemas.microsoft.com/office/powerpoint/2012/main" userId="w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99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 snapToGrid="0"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 snapToGrid="0"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802C-33F5-443C-BF0E-54ED30FBD0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r>
              <a:rPr lang="en-US" dirty="0"/>
              <a:t>DDR5 DQ Write Protocol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Walter Katz</a:t>
            </a:r>
          </a:p>
          <a:p>
            <a:pPr eaLnBrk="1" hangingPunct="1"/>
            <a:r>
              <a:rPr lang="en-US" dirty="0"/>
              <a:t>Signal Integrity Software, Inc.</a:t>
            </a:r>
          </a:p>
          <a:p>
            <a:pPr eaLnBrk="1" hangingPunct="1"/>
            <a:r>
              <a:rPr lang="en-US" dirty="0"/>
              <a:t>March 3, 2020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5F3B6-B807-47D0-9703-057D0850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4DC5-7703-469E-ABA0-FCC0C1CB6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62025"/>
            <a:ext cx="7162800" cy="4905375"/>
          </a:xfrm>
        </p:spPr>
        <p:txBody>
          <a:bodyPr/>
          <a:lstStyle/>
          <a:p>
            <a:r>
              <a:rPr lang="en-US" dirty="0"/>
              <a:t>BCI Statistical Methods</a:t>
            </a:r>
          </a:p>
          <a:p>
            <a:r>
              <a:rPr lang="en-US" dirty="0"/>
              <a:t>BCI DDR5 DQ Write Protocol based on iterating </a:t>
            </a:r>
            <a:r>
              <a:rPr lang="en-US" dirty="0" err="1"/>
              <a:t>AMI_Impulse</a:t>
            </a:r>
            <a:r>
              <a:rPr lang="en-US" dirty="0"/>
              <a:t> and AMI_GetWave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CB18E-517E-4BDA-AA4D-116C64840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644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A0AA6-130B-44CE-992A-A4770180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399"/>
            <a:ext cx="7010400" cy="1052945"/>
          </a:xfrm>
        </p:spPr>
        <p:txBody>
          <a:bodyPr/>
          <a:lstStyle/>
          <a:p>
            <a:r>
              <a:rPr lang="en-US" dirty="0"/>
              <a:t>(BCI …) String for </a:t>
            </a:r>
            <a:br>
              <a:rPr lang="en-US" dirty="0"/>
            </a:br>
            <a:r>
              <a:rPr lang="en-US" dirty="0"/>
              <a:t>DDR5 DQ Write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1EC42-2155-4611-B31C-CAC1B1BAB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05344"/>
            <a:ext cx="7162800" cy="5308190"/>
          </a:xfrm>
        </p:spPr>
        <p:txBody>
          <a:bodyPr/>
          <a:lstStyle/>
          <a:p>
            <a:r>
              <a:rPr lang="en-US" dirty="0" err="1"/>
              <a:t>AMI_Impulse</a:t>
            </a:r>
            <a:r>
              <a:rPr lang="en-US" dirty="0"/>
              <a:t> has two arguments used to communicate between the Tx and Rx</a:t>
            </a:r>
          </a:p>
          <a:p>
            <a:pPr lvl="1"/>
            <a:r>
              <a:rPr lang="en-US" dirty="0"/>
              <a:t>**</a:t>
            </a:r>
            <a:r>
              <a:rPr lang="en-US" dirty="0" err="1"/>
              <a:t>BCI_parameters_out</a:t>
            </a:r>
            <a:endParaRPr lang="en-US" dirty="0"/>
          </a:p>
          <a:p>
            <a:pPr lvl="2"/>
            <a:r>
              <a:rPr lang="en-US" dirty="0"/>
              <a:t>Used to communicate to the other end</a:t>
            </a:r>
          </a:p>
          <a:p>
            <a:pPr lvl="1"/>
            <a:r>
              <a:rPr lang="en-US" dirty="0"/>
              <a:t>* </a:t>
            </a:r>
            <a:r>
              <a:rPr lang="en-US" dirty="0" err="1"/>
              <a:t>BCI_parameters_in</a:t>
            </a:r>
            <a:endParaRPr lang="en-US" dirty="0"/>
          </a:p>
          <a:p>
            <a:pPr lvl="2"/>
            <a:r>
              <a:rPr lang="en-US" dirty="0"/>
              <a:t>Used to communicate from the other end</a:t>
            </a:r>
          </a:p>
          <a:p>
            <a:r>
              <a:rPr lang="en-US" dirty="0"/>
              <a:t>The EDA tool is responsible for setting </a:t>
            </a:r>
            <a:r>
              <a:rPr lang="en-US" sz="2000" dirty="0"/>
              <a:t>*</a:t>
            </a:r>
            <a:r>
              <a:rPr lang="en-US" sz="2000" dirty="0" err="1"/>
              <a:t>BCI_parameters_in</a:t>
            </a:r>
            <a:r>
              <a:rPr lang="en-US" sz="2000" dirty="0"/>
              <a:t> to the **</a:t>
            </a:r>
            <a:r>
              <a:rPr lang="en-US" sz="2000" dirty="0" err="1"/>
              <a:t>BCI_parameters_out</a:t>
            </a:r>
            <a:r>
              <a:rPr lang="en-US" sz="2000" dirty="0"/>
              <a:t> of the other end</a:t>
            </a:r>
          </a:p>
          <a:p>
            <a:r>
              <a:rPr lang="en-US" sz="2000" dirty="0"/>
              <a:t>(BCI …) strings use same parameter tree format as in **AMI_parameters_out and *AMI_parameters_out </a:t>
            </a:r>
          </a:p>
          <a:p>
            <a:r>
              <a:rPr lang="en-US" sz="2000" dirty="0"/>
              <a:t>EDA tools need not parse this string (but could for parse it and report debug information as QCD does for GetWave)</a:t>
            </a:r>
          </a:p>
          <a:p>
            <a:r>
              <a:rPr lang="en-US" sz="2000" dirty="0"/>
              <a:t>Some communications (e.g. Rx </a:t>
            </a:r>
            <a:r>
              <a:rPr lang="en-US" sz="2000" dirty="0" err="1"/>
              <a:t>AMI_Impulse</a:t>
            </a:r>
            <a:r>
              <a:rPr lang="en-US" sz="2000" dirty="0"/>
              <a:t> to Tx AMI_GetWave may require </a:t>
            </a:r>
            <a:r>
              <a:rPr lang="en-US" sz="2000" dirty="0" err="1"/>
              <a:t>BCI_ID</a:t>
            </a:r>
            <a:r>
              <a:rPr lang="en-US" sz="2000" dirty="0"/>
              <a:t> file I/O.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B4A99-38CA-4397-8D5E-6EB43624B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48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D2FDC-8FB7-4BD9-AC01-B057D236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7391400" cy="914400"/>
          </a:xfrm>
        </p:spPr>
        <p:txBody>
          <a:bodyPr/>
          <a:lstStyle/>
          <a:p>
            <a:r>
              <a:rPr lang="en-US" dirty="0"/>
              <a:t>Tx (BCI …)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C5B70-9CEF-4333-8DD3-C3394D8ED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27448"/>
            <a:ext cx="7162800" cy="5003104"/>
          </a:xfrm>
        </p:spPr>
        <p:txBody>
          <a:bodyPr/>
          <a:lstStyle/>
          <a:p>
            <a:pPr marL="997" indent="0">
              <a:buNone/>
            </a:pPr>
            <a:r>
              <a:rPr lang="en-US" sz="1400" dirty="0"/>
              <a:t>|    Tx tells Rx how to set its gain and taps</a:t>
            </a:r>
          </a:p>
          <a:p>
            <a:pPr marL="997" indent="0">
              <a:buNone/>
            </a:pPr>
            <a:r>
              <a:rPr lang="en-US" sz="1400" dirty="0"/>
              <a:t>(BCI	</a:t>
            </a:r>
          </a:p>
          <a:p>
            <a:pPr marL="402045" lvl="1" indent="0">
              <a:buNone/>
            </a:pPr>
            <a:r>
              <a:rPr lang="en-US" sz="1400" dirty="0"/>
              <a:t>(Sequence &lt;sequence #&gt;)</a:t>
            </a:r>
          </a:p>
          <a:p>
            <a:pPr marL="402045" lvl="1" indent="0">
              <a:buNone/>
            </a:pPr>
            <a:r>
              <a:rPr lang="en-US" sz="1400" dirty="0"/>
              <a:t>(From “Tx”)</a:t>
            </a:r>
          </a:p>
          <a:p>
            <a:pPr marL="402045" lvl="1" indent="0">
              <a:buNone/>
            </a:pPr>
            <a:r>
              <a:rPr lang="en-US" sz="1400" dirty="0"/>
              <a:t>(BCI_State “</a:t>
            </a:r>
            <a:r>
              <a:rPr lang="en-US" sz="1400" dirty="0" err="1"/>
              <a:t>Training|Converged</a:t>
            </a:r>
            <a:r>
              <a:rPr lang="en-US" sz="1400" dirty="0"/>
              <a:t>”)</a:t>
            </a:r>
          </a:p>
          <a:p>
            <a:pPr marL="402045" lvl="1" indent="0">
              <a:buNone/>
            </a:pPr>
            <a:r>
              <a:rPr lang="en-US" sz="1400" dirty="0"/>
              <a:t>(Gain  &lt;gain register&gt;)	| Integer, (Range 0 -3 3)</a:t>
            </a:r>
          </a:p>
          <a:p>
            <a:pPr marL="402045" lvl="1" indent="0">
              <a:buNone/>
            </a:pPr>
            <a:r>
              <a:rPr lang="en-US" sz="1400" dirty="0"/>
              <a:t>(VrefDQ  &lt;VrefDQ register&gt;)	| Integer, (Range 32 -1 63)</a:t>
            </a:r>
          </a:p>
          <a:p>
            <a:pPr marL="402045" lvl="1" indent="0">
              <a:buNone/>
            </a:pPr>
            <a:r>
              <a:rPr lang="en-US" sz="1400" dirty="0"/>
              <a:t>(VrefDQ _V &lt;VrefDQ Vref&gt;)	| Float, (Range 0.6 0.4 0.8)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DFE1</a:t>
            </a:r>
            <a:r>
              <a:rPr lang="en-US" sz="1400" dirty="0"/>
              <a:t>  &lt;</a:t>
            </a:r>
            <a:r>
              <a:rPr lang="en-US" sz="1400" dirty="0" err="1"/>
              <a:t>tap1</a:t>
            </a:r>
            <a:r>
              <a:rPr lang="en-US" sz="1400" dirty="0"/>
              <a:t> register&gt;) 	| Integer, (Range 0 -40 10)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DFE2</a:t>
            </a:r>
            <a:r>
              <a:rPr lang="en-US" sz="1400" dirty="0"/>
              <a:t>  &lt;</a:t>
            </a:r>
            <a:r>
              <a:rPr lang="en-US" sz="1400" dirty="0" err="1"/>
              <a:t>tap2</a:t>
            </a:r>
            <a:r>
              <a:rPr lang="en-US" sz="1400" dirty="0"/>
              <a:t> register&gt;) 	| Integer, (Range 0 -15 15)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DFE3</a:t>
            </a:r>
            <a:r>
              <a:rPr lang="en-US" sz="1400" dirty="0"/>
              <a:t>  &lt;</a:t>
            </a:r>
            <a:r>
              <a:rPr lang="en-US" sz="1400" dirty="0" err="1"/>
              <a:t>tap3</a:t>
            </a:r>
            <a:r>
              <a:rPr lang="en-US" sz="1400" dirty="0"/>
              <a:t> register&gt;) 	| Integer, (Range 0 -12 12)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DFE4</a:t>
            </a:r>
            <a:r>
              <a:rPr lang="en-US" sz="1400" dirty="0"/>
              <a:t>  &lt;</a:t>
            </a:r>
            <a:r>
              <a:rPr lang="en-US" sz="1400" dirty="0" err="1"/>
              <a:t>tap4</a:t>
            </a:r>
            <a:r>
              <a:rPr lang="en-US" sz="1400" dirty="0"/>
              <a:t> register&gt;) 	| Integer, (Range 0 -9 9)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DFE1_V</a:t>
            </a:r>
            <a:r>
              <a:rPr lang="en-US" sz="1400" dirty="0"/>
              <a:t>  &lt;</a:t>
            </a:r>
            <a:r>
              <a:rPr lang="en-US" sz="1400" dirty="0" err="1"/>
              <a:t>tap1</a:t>
            </a:r>
            <a:r>
              <a:rPr lang="en-US" sz="1400" dirty="0"/>
              <a:t> coefficient&gt;) 	| Float, (Range 0.0 -0.200 0.50)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DFE2_V</a:t>
            </a:r>
            <a:r>
              <a:rPr lang="en-US" sz="1400" dirty="0"/>
              <a:t>  &lt;</a:t>
            </a:r>
            <a:r>
              <a:rPr lang="en-US" sz="1400" dirty="0" err="1"/>
              <a:t>tap2</a:t>
            </a:r>
            <a:r>
              <a:rPr lang="en-US" sz="1400" dirty="0"/>
              <a:t> coefficient&gt;) 	| Float, (Range 0.0 -0.075 0.075)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DFE3_V</a:t>
            </a:r>
            <a:r>
              <a:rPr lang="en-US" sz="1400" dirty="0"/>
              <a:t>  &lt;</a:t>
            </a:r>
            <a:r>
              <a:rPr lang="en-US" sz="1400" dirty="0" err="1"/>
              <a:t>tap3</a:t>
            </a:r>
            <a:r>
              <a:rPr lang="en-US" sz="1400" dirty="0"/>
              <a:t> coefficient&gt;) 	| Float, (Range 0.0 -0.060 0.060)</a:t>
            </a:r>
          </a:p>
          <a:p>
            <a:pPr marL="402045" lvl="1" indent="0">
              <a:buNone/>
            </a:pPr>
            <a:r>
              <a:rPr lang="en-US" sz="1400" dirty="0"/>
              <a:t>(</a:t>
            </a:r>
            <a:r>
              <a:rPr lang="en-US" sz="1400" dirty="0" err="1"/>
              <a:t>DFE4_V</a:t>
            </a:r>
            <a:r>
              <a:rPr lang="en-US" sz="1400" dirty="0"/>
              <a:t>  &lt;</a:t>
            </a:r>
            <a:r>
              <a:rPr lang="en-US" sz="1400" dirty="0" err="1"/>
              <a:t>tap4</a:t>
            </a:r>
            <a:r>
              <a:rPr lang="en-US" sz="1400" dirty="0"/>
              <a:t> coefficient&gt;) 	| Float, (Range 0.0 -0.045 0.045))</a:t>
            </a:r>
          </a:p>
          <a:p>
            <a:pPr marL="997" indent="0">
              <a:buNone/>
            </a:pPr>
            <a:endParaRPr lang="en-US" sz="1400" dirty="0"/>
          </a:p>
          <a:p>
            <a:pPr marL="997" indent="0">
              <a:buNone/>
            </a:pPr>
            <a:r>
              <a:rPr lang="en-US" sz="1400" dirty="0"/>
              <a:t>(BCI(Sequence 1) (From “Tx”) (BCI_State “Training”) (Gain 0)</a:t>
            </a:r>
          </a:p>
          <a:p>
            <a:pPr marL="997" indent="0">
              <a:buNone/>
            </a:pPr>
            <a:r>
              <a:rPr lang="en-US" sz="1400" dirty="0"/>
              <a:t> (VrefDQ -1)(</a:t>
            </a:r>
            <a:r>
              <a:rPr lang="en-US" sz="1400" dirty="0" err="1"/>
              <a:t>DFE1</a:t>
            </a:r>
            <a:r>
              <a:rPr lang="en-US" sz="1400" dirty="0"/>
              <a:t> 0 ) (</a:t>
            </a:r>
            <a:r>
              <a:rPr lang="en-US" sz="1400" dirty="0" err="1"/>
              <a:t>DFE2</a:t>
            </a:r>
            <a:r>
              <a:rPr lang="en-US" sz="1400" dirty="0"/>
              <a:t> 0 ) (</a:t>
            </a:r>
            <a:r>
              <a:rPr lang="en-US" sz="1400" dirty="0" err="1"/>
              <a:t>DFE3</a:t>
            </a:r>
            <a:r>
              <a:rPr lang="en-US" sz="1400" dirty="0"/>
              <a:t> 0 ) (</a:t>
            </a:r>
            <a:r>
              <a:rPr lang="en-US" sz="1400" dirty="0" err="1"/>
              <a:t>DFE4</a:t>
            </a:r>
            <a:r>
              <a:rPr lang="en-US" sz="1400" dirty="0"/>
              <a:t> 0))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D00BE9-583A-426E-9750-C071B3549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992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E2F9-F0A8-41E6-8216-1D794467C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31" y="304800"/>
            <a:ext cx="7766137" cy="914400"/>
          </a:xfrm>
        </p:spPr>
        <p:txBody>
          <a:bodyPr/>
          <a:lstStyle/>
          <a:p>
            <a:r>
              <a:rPr lang="en-US" sz="3200" dirty="0"/>
              <a:t>VrefDQ and DFE Taps Can be Integer Index Register or Floating Voltage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C398B-CEAD-4133-AF6F-F3279E7A9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95400"/>
            <a:ext cx="7162800" cy="4930036"/>
          </a:xfrm>
        </p:spPr>
        <p:txBody>
          <a:bodyPr/>
          <a:lstStyle/>
          <a:p>
            <a:r>
              <a:rPr lang="en-US" dirty="0"/>
              <a:t>It is up to the Tx whether to specify DFE taps as integer register values or DFE coefficient voltage values.</a:t>
            </a:r>
          </a:p>
          <a:p>
            <a:r>
              <a:rPr lang="en-US" dirty="0"/>
              <a:t>It is up to the Tx whether to specify VrefDQ as an integer register value or float voltage.</a:t>
            </a:r>
          </a:p>
          <a:p>
            <a:r>
              <a:rPr lang="en-US" dirty="0"/>
              <a:t>The Rx must be able to support both methods.</a:t>
            </a:r>
          </a:p>
          <a:p>
            <a:r>
              <a:rPr lang="en-US" dirty="0"/>
              <a:t>Note that to support using VrefDQ, the Rx model must have </a:t>
            </a:r>
            <a:r>
              <a:rPr lang="en-US" dirty="0" err="1"/>
              <a:t>DC_Offset</a:t>
            </a:r>
            <a:r>
              <a:rPr lang="en-US" dirty="0"/>
              <a:t> in its .AMI file.</a:t>
            </a:r>
          </a:p>
          <a:p>
            <a:r>
              <a:rPr lang="en-US" dirty="0"/>
              <a:t>If the Tx specifies Index Resister values, the Rx would return the voltage values used.</a:t>
            </a:r>
          </a:p>
          <a:p>
            <a:r>
              <a:rPr lang="en-US" dirty="0"/>
              <a:t>If the Tx specifies float voltage values, the Rx would return the integer </a:t>
            </a:r>
            <a:r>
              <a:rPr lang="en-US"/>
              <a:t>index values used.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E5DC0-AFDF-4908-B358-3B6FCA5FE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7686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3D5E-5F67-4BB6-810B-0CF8B587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316" y="152400"/>
            <a:ext cx="7446484" cy="437002"/>
          </a:xfrm>
        </p:spPr>
        <p:txBody>
          <a:bodyPr/>
          <a:lstStyle/>
          <a:p>
            <a:r>
              <a:rPr lang="en-US" sz="3200" dirty="0"/>
              <a:t>Rx (BCI …)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E8288-471E-4A5F-A4DC-30797ABF7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16" y="701458"/>
            <a:ext cx="7162800" cy="5173249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/>
              <a:t>| Rx sets up Gain and DFE taps from Tx instructions in Tx (BCI …)</a:t>
            </a:r>
          </a:p>
          <a:p>
            <a:pPr marL="0" indent="0">
              <a:buNone/>
            </a:pPr>
            <a:r>
              <a:rPr lang="en-US" sz="1100" dirty="0"/>
              <a:t>| Rx tells Tx what it did with the following (BCI …)</a:t>
            </a:r>
          </a:p>
          <a:p>
            <a:pPr marL="0" indent="0">
              <a:buNone/>
            </a:pPr>
            <a:r>
              <a:rPr lang="en-US" sz="1100" dirty="0"/>
              <a:t>(BCI	</a:t>
            </a:r>
          </a:p>
          <a:p>
            <a:pPr marL="402045" lvl="1" indent="0">
              <a:buNone/>
            </a:pPr>
            <a:r>
              <a:rPr lang="en-US" sz="1300" dirty="0"/>
              <a:t>(Sequence &lt;sequence&gt;)</a:t>
            </a:r>
          </a:p>
          <a:p>
            <a:pPr marL="402045" lvl="1" indent="0">
              <a:buNone/>
            </a:pPr>
            <a:r>
              <a:rPr lang="en-US" sz="1300" dirty="0"/>
              <a:t>(From “Rx”)</a:t>
            </a:r>
          </a:p>
          <a:p>
            <a:pPr marL="402045" lvl="1" indent="0">
              <a:buNone/>
            </a:pPr>
            <a:r>
              <a:rPr lang="en-US" sz="1300" dirty="0"/>
              <a:t>(BCI_State “Training”) </a:t>
            </a:r>
          </a:p>
          <a:p>
            <a:pPr marL="402045" lvl="1" indent="0">
              <a:buNone/>
            </a:pPr>
            <a:r>
              <a:rPr lang="en-US" sz="1300" dirty="0"/>
              <a:t>(BER &lt;used BER&gt;)     | May be &gt; </a:t>
            </a:r>
            <a:r>
              <a:rPr lang="en-US" sz="1300" dirty="0" err="1"/>
              <a:t>1e</a:t>
            </a:r>
            <a:r>
              <a:rPr lang="en-US" sz="1300" dirty="0"/>
              <a:t>-16, if no </a:t>
            </a:r>
            <a:r>
              <a:rPr lang="en-US" sz="1300" dirty="0" err="1"/>
              <a:t>1e</a:t>
            </a:r>
            <a:r>
              <a:rPr lang="en-US" sz="1300" dirty="0"/>
              <a:t>-16 contour</a:t>
            </a:r>
          </a:p>
          <a:p>
            <a:pPr marL="402045" lvl="1" indent="0">
              <a:buNone/>
            </a:pPr>
            <a:r>
              <a:rPr lang="en-US" sz="1300" dirty="0"/>
              <a:t>(VrefDQ &lt;VrefDQ used by Rx when input VrefDQ = -1&gt;)</a:t>
            </a:r>
          </a:p>
          <a:p>
            <a:pPr marL="402045" lvl="1" indent="0">
              <a:buNone/>
            </a:pPr>
            <a:r>
              <a:rPr lang="en-US" sz="1100" dirty="0"/>
              <a:t>(VrefDQ  &lt;VrefDQ register&gt;)	| Integer, (Range 32 -1 63)</a:t>
            </a:r>
          </a:p>
          <a:p>
            <a:pPr marL="402045" lvl="1" indent="0">
              <a:buNone/>
            </a:pPr>
            <a:r>
              <a:rPr lang="en-US" sz="1100" dirty="0"/>
              <a:t>(VrefDQ _V &lt;VrefDQ Vref&gt;)	| Float, (Range 0.6 0.4 0.8)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DFE1</a:t>
            </a:r>
            <a:r>
              <a:rPr lang="en-US" sz="1100" dirty="0"/>
              <a:t>  &lt;</a:t>
            </a:r>
            <a:r>
              <a:rPr lang="en-US" sz="1100" dirty="0" err="1"/>
              <a:t>tap1</a:t>
            </a:r>
            <a:r>
              <a:rPr lang="en-US" sz="1100" dirty="0"/>
              <a:t> register&gt;) 	| Integer, (Range 0 -40 10)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DFE2</a:t>
            </a:r>
            <a:r>
              <a:rPr lang="en-US" sz="1100" dirty="0"/>
              <a:t>  &lt;</a:t>
            </a:r>
            <a:r>
              <a:rPr lang="en-US" sz="1100" dirty="0" err="1"/>
              <a:t>tap2</a:t>
            </a:r>
            <a:r>
              <a:rPr lang="en-US" sz="1100" dirty="0"/>
              <a:t> register&gt;) 	| Integer, (Range 0 -15 15)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DFE3</a:t>
            </a:r>
            <a:r>
              <a:rPr lang="en-US" sz="1100" dirty="0"/>
              <a:t>  &lt;</a:t>
            </a:r>
            <a:r>
              <a:rPr lang="en-US" sz="1100" dirty="0" err="1"/>
              <a:t>tap3</a:t>
            </a:r>
            <a:r>
              <a:rPr lang="en-US" sz="1100" dirty="0"/>
              <a:t> register&gt;) 	| Integer, (Range 0 -12 12)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DFE4</a:t>
            </a:r>
            <a:r>
              <a:rPr lang="en-US" sz="1100" dirty="0"/>
              <a:t>  &lt;</a:t>
            </a:r>
            <a:r>
              <a:rPr lang="en-US" sz="1100" dirty="0" err="1"/>
              <a:t>tap4</a:t>
            </a:r>
            <a:r>
              <a:rPr lang="en-US" sz="1100" dirty="0"/>
              <a:t> register&gt;) 	| Integer, (Range 0 -9 9)) 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DFE1_V</a:t>
            </a:r>
            <a:r>
              <a:rPr lang="en-US" sz="1100" dirty="0"/>
              <a:t>  &lt;</a:t>
            </a:r>
            <a:r>
              <a:rPr lang="en-US" sz="1100" dirty="0" err="1"/>
              <a:t>tap1</a:t>
            </a:r>
            <a:r>
              <a:rPr lang="en-US" sz="1100" dirty="0"/>
              <a:t> coefficient&gt;) 	| Float, (Range 0.0 -0.200 0.50)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DFE2_V</a:t>
            </a:r>
            <a:r>
              <a:rPr lang="en-US" sz="1100" dirty="0"/>
              <a:t>  &lt;</a:t>
            </a:r>
            <a:r>
              <a:rPr lang="en-US" sz="1100" dirty="0" err="1"/>
              <a:t>tap2</a:t>
            </a:r>
            <a:r>
              <a:rPr lang="en-US" sz="1100" dirty="0"/>
              <a:t> coefficient&gt;) 	| Float, (Range 0.0 -0.075 0.075)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DFE3_V</a:t>
            </a:r>
            <a:r>
              <a:rPr lang="en-US" sz="1100" dirty="0"/>
              <a:t>  &lt;</a:t>
            </a:r>
            <a:r>
              <a:rPr lang="en-US" sz="1100" dirty="0" err="1"/>
              <a:t>tap3</a:t>
            </a:r>
            <a:r>
              <a:rPr lang="en-US" sz="1100" dirty="0"/>
              <a:t> coefficient&gt;) 	| Float, (Range 0.0 -0.060 0.060)</a:t>
            </a:r>
          </a:p>
          <a:p>
            <a:pPr marL="402045" lvl="1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DFE4_V</a:t>
            </a:r>
            <a:r>
              <a:rPr lang="en-US" sz="1100" dirty="0"/>
              <a:t>  &lt;</a:t>
            </a:r>
            <a:r>
              <a:rPr lang="en-US" sz="1100" dirty="0" err="1"/>
              <a:t>tap4</a:t>
            </a:r>
            <a:r>
              <a:rPr lang="en-US" sz="1100" dirty="0"/>
              <a:t> coefficient&gt;) 	| Float, (Range 0.0 -0.045 0.045))\</a:t>
            </a:r>
          </a:p>
          <a:p>
            <a:pPr marL="402045" lvl="1" indent="0">
              <a:buNone/>
            </a:pPr>
            <a:r>
              <a:rPr lang="en-US" sz="1300" dirty="0"/>
              <a:t>(</a:t>
            </a:r>
            <a:r>
              <a:rPr lang="en-US" sz="1300" dirty="0" err="1"/>
              <a:t>Eye_Height</a:t>
            </a:r>
            <a:r>
              <a:rPr lang="en-US" sz="1300" dirty="0"/>
              <a:t> &lt;eye height at used BER&gt;) </a:t>
            </a:r>
          </a:p>
          <a:p>
            <a:pPr marL="402045" lvl="1" indent="0">
              <a:buNone/>
            </a:pPr>
            <a:r>
              <a:rPr lang="en-US" sz="1300" dirty="0"/>
              <a:t>(</a:t>
            </a:r>
            <a:r>
              <a:rPr lang="en-US" sz="1300" dirty="0" err="1"/>
              <a:t>Eye_Width</a:t>
            </a:r>
            <a:r>
              <a:rPr lang="en-US" sz="1300" dirty="0"/>
              <a:t> &lt;eye width at used BER&gt;) </a:t>
            </a:r>
          </a:p>
          <a:p>
            <a:pPr marL="402045" lvl="1" indent="0">
              <a:buNone/>
            </a:pPr>
            <a:r>
              <a:rPr lang="en-US" sz="1300" dirty="0"/>
              <a:t>(</a:t>
            </a:r>
            <a:r>
              <a:rPr lang="en-US" sz="1300" dirty="0" err="1"/>
              <a:t>Eye_Area</a:t>
            </a:r>
            <a:r>
              <a:rPr lang="en-US" sz="1300" dirty="0"/>
              <a:t> &lt;eye area at used BER&gt;) )</a:t>
            </a:r>
          </a:p>
          <a:p>
            <a:pPr marL="401047" lvl="1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100" dirty="0"/>
              <a:t>(BCI (Sequence 1) (BCI_State “Training”) (From “Rx”) (BER </a:t>
            </a:r>
            <a:r>
              <a:rPr lang="en-US" sz="1100" dirty="0" err="1"/>
              <a:t>1e</a:t>
            </a:r>
            <a:r>
              <a:rPr lang="en-US" sz="1100" dirty="0"/>
              <a:t>-16)</a:t>
            </a:r>
          </a:p>
          <a:p>
            <a:pPr marL="0" indent="0">
              <a:buNone/>
            </a:pPr>
            <a:r>
              <a:rPr lang="en-US" sz="1100" dirty="0"/>
              <a:t>(VrefDQ 32) (</a:t>
            </a:r>
            <a:r>
              <a:rPr lang="en-US" sz="1100" dirty="0" err="1"/>
              <a:t>VrefDQ_V</a:t>
            </a:r>
            <a:r>
              <a:rPr lang="en-US" sz="1100" dirty="0"/>
              <a:t> 0.6) (</a:t>
            </a:r>
            <a:r>
              <a:rPr lang="en-US" sz="1100" dirty="0" err="1"/>
              <a:t>DFE1_V</a:t>
            </a:r>
            <a:r>
              <a:rPr lang="en-US" sz="1100" dirty="0"/>
              <a:t> 0.0 ) (</a:t>
            </a:r>
            <a:r>
              <a:rPr lang="en-US" sz="1100" dirty="0" err="1"/>
              <a:t>DFE2_V</a:t>
            </a:r>
            <a:r>
              <a:rPr lang="en-US" sz="1100" dirty="0"/>
              <a:t> 0.0 ) (</a:t>
            </a:r>
            <a:r>
              <a:rPr lang="en-US" sz="1100" dirty="0" err="1"/>
              <a:t>DFE3_V</a:t>
            </a:r>
            <a:r>
              <a:rPr lang="en-US" sz="1100" dirty="0"/>
              <a:t> 0.0 ) (</a:t>
            </a:r>
            <a:r>
              <a:rPr lang="en-US" sz="1100" dirty="0" err="1"/>
              <a:t>DFE4_V</a:t>
            </a:r>
            <a:r>
              <a:rPr lang="en-US" sz="1100" dirty="0"/>
              <a:t> 0.0 )</a:t>
            </a:r>
          </a:p>
          <a:p>
            <a:pPr marL="0" indent="0">
              <a:buNone/>
            </a:pPr>
            <a:r>
              <a:rPr lang="en-US" sz="1100" dirty="0"/>
              <a:t>(</a:t>
            </a:r>
            <a:r>
              <a:rPr lang="en-US" sz="1100" dirty="0" err="1"/>
              <a:t>Eye_Height</a:t>
            </a:r>
            <a:r>
              <a:rPr lang="en-US" sz="1100" dirty="0"/>
              <a:t> .3) (</a:t>
            </a:r>
            <a:r>
              <a:rPr lang="en-US" sz="1100" dirty="0" err="1"/>
              <a:t>Eye_Width</a:t>
            </a:r>
            <a:r>
              <a:rPr lang="en-US" sz="1100" dirty="0"/>
              <a:t> </a:t>
            </a:r>
            <a:r>
              <a:rPr lang="en-US" sz="1100" dirty="0" err="1"/>
              <a:t>50e</a:t>
            </a:r>
            <a:r>
              <a:rPr lang="en-US" sz="1100" dirty="0"/>
              <a:t>-12) (</a:t>
            </a:r>
            <a:r>
              <a:rPr lang="en-US" sz="1100" dirty="0" err="1"/>
              <a:t>Eye_Area</a:t>
            </a:r>
            <a:r>
              <a:rPr lang="en-US" sz="1100" dirty="0"/>
              <a:t> </a:t>
            </a:r>
            <a:r>
              <a:rPr lang="en-US" sz="1100" dirty="0" err="1"/>
              <a:t>30e</a:t>
            </a:r>
            <a:r>
              <a:rPr lang="en-US" sz="1100" dirty="0"/>
              <a:t>-12) 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27059-51D8-4BBF-A30C-783AF6780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5927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F822-6302-48B0-8772-90A5A7F8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All There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339E5-1418-49C3-8B2B-6858467D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extent of the DDR5 DQ Write Protocol</a:t>
            </a:r>
          </a:p>
          <a:p>
            <a:r>
              <a:rPr lang="en-US" dirty="0"/>
              <a:t>The protocol will include a detail method for the Rx to calculate the Eye Height and Eye Area Metrics from an Impulse Response</a:t>
            </a:r>
          </a:p>
          <a:p>
            <a:r>
              <a:rPr lang="en-US" dirty="0"/>
              <a:t>Memory and Controller vendors may want to add jitter and noise impairments to the protocol</a:t>
            </a:r>
          </a:p>
          <a:p>
            <a:r>
              <a:rPr lang="en-US"/>
              <a:t>Memory </a:t>
            </a:r>
            <a:r>
              <a:rPr lang="en-US" dirty="0"/>
              <a:t>and Controller vendors may want to add additional or alternative metrics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D3B27A-13A2-4631-820C-B8F574BCF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502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6346</TotalTime>
  <Words>1041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Blank Presentation</vt:lpstr>
      <vt:lpstr>DDR5 DQ Write Protocol</vt:lpstr>
      <vt:lpstr>Overview</vt:lpstr>
      <vt:lpstr>(BCI …) String for  DDR5 DQ Write Protocol</vt:lpstr>
      <vt:lpstr>Tx (BCI …) Output</vt:lpstr>
      <vt:lpstr>VrefDQ and DFE Taps Can be Integer Index Register or Floating Voltage Value</vt:lpstr>
      <vt:lpstr>Rx (BCI …) Output</vt:lpstr>
      <vt:lpstr>This is All There Is</vt:lpstr>
    </vt:vector>
  </TitlesOfParts>
  <Company>Think Marketing,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Walter Katz</cp:lastModifiedBy>
  <cp:revision>463</cp:revision>
  <cp:lastPrinted>2014-01-15T15:39:02Z</cp:lastPrinted>
  <dcterms:created xsi:type="dcterms:W3CDTF">2010-01-20T19:11:57Z</dcterms:created>
  <dcterms:modified xsi:type="dcterms:W3CDTF">2020-03-03T20:54:12Z</dcterms:modified>
</cp:coreProperties>
</file>